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2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3.xml" ContentType="application/vnd.openxmlformats-officedocument.drawingml.chartshape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4.xml" ContentType="application/vnd.openxmlformats-officedocument.drawingml.chartshapes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drawings/drawing5.xml" ContentType="application/vnd.openxmlformats-officedocument.drawingml.chartshapes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notesMasterIdLst>
    <p:notesMasterId r:id="rId16"/>
  </p:notesMasterIdLst>
  <p:sldIdLst>
    <p:sldId id="256" r:id="rId2"/>
    <p:sldId id="257" r:id="rId3"/>
    <p:sldId id="268" r:id="rId4"/>
    <p:sldId id="270" r:id="rId5"/>
    <p:sldId id="264" r:id="rId6"/>
    <p:sldId id="260" r:id="rId7"/>
    <p:sldId id="263" r:id="rId8"/>
    <p:sldId id="259" r:id="rId9"/>
    <p:sldId id="262" r:id="rId10"/>
    <p:sldId id="258" r:id="rId11"/>
    <p:sldId id="261" r:id="rId12"/>
    <p:sldId id="269" r:id="rId13"/>
    <p:sldId id="265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30"/>
    <p:restoredTop sz="93478"/>
  </p:normalViewPr>
  <p:slideViewPr>
    <p:cSldViewPr snapToGrid="0" snapToObjects="1">
      <p:cViewPr varScale="1">
        <p:scale>
          <a:sx n="46" d="100"/>
          <a:sy n="46" d="100"/>
        </p:scale>
        <p:origin x="17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usrakurt/Desktop/car_id_mapping_bk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usrakurt/Desktop/car_id_mapping_bk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usrakurt/Desktop/car_id_mapping_bk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usrakurt/Desktop/car_id_mapping_bk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usrakurt/Desktop/car_id_mapping_bk.xlsx" TargetMode="Externa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2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usrakurt/Desktop/car_id_mapping_bk.xlsx" TargetMode="Externa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3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usrakurt/Desktop/car_id_mapping_bk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usrakurt/Desktop/car_id_mapping_bk.xlsx" TargetMode="Externa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4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busrakurt/Desktop/car_id_mapping_bk.xlsx" TargetMode="Externa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chartUserShapes" Target="../drawings/drawing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 of Cars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(Strategies!$I$12,Strategies!$L$12)</c:f>
              <c:strCache>
                <c:ptCount val="2"/>
                <c:pt idx="0">
                  <c:v>2018</c:v>
                </c:pt>
                <c:pt idx="1">
                  <c:v>Strategy 3</c:v>
                </c:pt>
              </c:strCache>
            </c:strRef>
          </c:cat>
          <c:val>
            <c:numRef>
              <c:f>(Strategies!$I$13,Strategies!$L$13)</c:f>
              <c:numCache>
                <c:formatCode>General</c:formatCode>
                <c:ptCount val="2"/>
                <c:pt idx="0">
                  <c:v>4000</c:v>
                </c:pt>
                <c:pt idx="1">
                  <c:v>4046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E3-8846-B216-52F51F967A0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641584"/>
        <c:axId val="331124960"/>
      </c:barChart>
      <c:catAx>
        <c:axId val="3396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24960"/>
        <c:crosses val="autoZero"/>
        <c:auto val="1"/>
        <c:lblAlgn val="ctr"/>
        <c:lblOffset val="100"/>
        <c:noMultiLvlLbl val="0"/>
      </c:catAx>
      <c:valAx>
        <c:axId val="33112496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641584"/>
        <c:crosses val="autoZero"/>
        <c:crossBetween val="between"/>
        <c:majorUnit val="1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(Strategies!$I$12,Strategies!$L$12)</c:f>
              <c:strCache>
                <c:ptCount val="2"/>
                <c:pt idx="0">
                  <c:v>2018</c:v>
                </c:pt>
                <c:pt idx="1">
                  <c:v>Strategy 3</c:v>
                </c:pt>
              </c:strCache>
            </c:strRef>
          </c:cat>
          <c:val>
            <c:numRef>
              <c:f>(Strategies!$I$17,Strategies!$L$17)</c:f>
              <c:numCache>
                <c:formatCode>_("$"* #,##0_);_("$"* \(#,##0\);_("$"* "-"??_);_(@_)</c:formatCode>
                <c:ptCount val="2"/>
                <c:pt idx="0">
                  <c:v>31789351.360000033</c:v>
                </c:pt>
                <c:pt idx="1">
                  <c:v>33795942.720000029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C8-F545-8252-E53F37BD6E7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641584"/>
        <c:axId val="331124960"/>
      </c:barChart>
      <c:catAx>
        <c:axId val="3396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24960"/>
        <c:crosses val="autoZero"/>
        <c:auto val="1"/>
        <c:lblAlgn val="ctr"/>
        <c:lblOffset val="100"/>
        <c:noMultiLvlLbl val="0"/>
      </c:catAx>
      <c:valAx>
        <c:axId val="33112496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641584"/>
        <c:crosses val="autoZero"/>
        <c:crossBetween val="between"/>
        <c:majorUnit val="10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 Per Car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(Strategies!$I$12,Strategies!$L$12)</c:f>
              <c:strCache>
                <c:ptCount val="2"/>
                <c:pt idx="0">
                  <c:v>2018</c:v>
                </c:pt>
                <c:pt idx="1">
                  <c:v>Strategy 3</c:v>
                </c:pt>
              </c:strCache>
            </c:strRef>
          </c:cat>
          <c:val>
            <c:numRef>
              <c:f>(Strategies!$I$18,Strategies!$L$18)</c:f>
              <c:numCache>
                <c:formatCode>_("$"* #,##0_);_("$"* \(#,##0\);_("$"* "-"??_);_(@_)</c:formatCode>
                <c:ptCount val="2"/>
                <c:pt idx="0">
                  <c:v>7947.3378400000083</c:v>
                </c:pt>
                <c:pt idx="1">
                  <c:v>8352.927019278306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B9-F84D-ADD5-A33B760A268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641584"/>
        <c:axId val="331124960"/>
      </c:barChart>
      <c:catAx>
        <c:axId val="3396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24960"/>
        <c:crosses val="autoZero"/>
        <c:auto val="1"/>
        <c:lblAlgn val="ctr"/>
        <c:lblOffset val="100"/>
        <c:noMultiLvlLbl val="0"/>
      </c:catAx>
      <c:valAx>
        <c:axId val="331124960"/>
        <c:scaling>
          <c:orientation val="minMax"/>
          <c:max val="100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641584"/>
        <c:crosses val="autoZero"/>
        <c:crossBetween val="between"/>
        <c:majorUnit val="2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 of Cars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(Strategies!$I$12,Strategies!$K$12)</c:f>
              <c:strCache>
                <c:ptCount val="2"/>
                <c:pt idx="0">
                  <c:v>2018</c:v>
                </c:pt>
                <c:pt idx="1">
                  <c:v>Strategy 2 </c:v>
                </c:pt>
              </c:strCache>
            </c:strRef>
          </c:cat>
          <c:val>
            <c:numRef>
              <c:f>(Strategies!$I$13,Strategies!$K$13)</c:f>
              <c:numCache>
                <c:formatCode>General</c:formatCode>
                <c:ptCount val="2"/>
                <c:pt idx="0">
                  <c:v>4000</c:v>
                </c:pt>
                <c:pt idx="1">
                  <c:v>4285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007-9247-9418-C957671702E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641584"/>
        <c:axId val="331124960"/>
      </c:barChart>
      <c:catAx>
        <c:axId val="3396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24960"/>
        <c:crosses val="autoZero"/>
        <c:auto val="1"/>
        <c:lblAlgn val="ctr"/>
        <c:lblOffset val="100"/>
        <c:noMultiLvlLbl val="0"/>
      </c:catAx>
      <c:valAx>
        <c:axId val="33112496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641584"/>
        <c:crosses val="autoZero"/>
        <c:crossBetween val="between"/>
        <c:majorUnit val="1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(Strategies!$I$12,Strategies!$K$12)</c:f>
              <c:strCache>
                <c:ptCount val="2"/>
                <c:pt idx="0">
                  <c:v>2018</c:v>
                </c:pt>
                <c:pt idx="1">
                  <c:v>Strategy 2 </c:v>
                </c:pt>
              </c:strCache>
            </c:strRef>
          </c:cat>
          <c:val>
            <c:numRef>
              <c:f>(Strategies!$I$17,Strategies!$K$17)</c:f>
              <c:numCache>
                <c:formatCode>_("$"* #,##0_);_("$"* \(#,##0\);_("$"* "-"??_);_(@_)</c:formatCode>
                <c:ptCount val="2"/>
                <c:pt idx="0">
                  <c:v>31789351.360000033</c:v>
                </c:pt>
                <c:pt idx="1">
                  <c:v>35392151.560000032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DF-4D4B-A7E8-CFD48C1729C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641584"/>
        <c:axId val="331124960"/>
      </c:barChart>
      <c:catAx>
        <c:axId val="3396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24960"/>
        <c:crosses val="autoZero"/>
        <c:auto val="1"/>
        <c:lblAlgn val="ctr"/>
        <c:lblOffset val="100"/>
        <c:noMultiLvlLbl val="0"/>
      </c:catAx>
      <c:valAx>
        <c:axId val="33112496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641584"/>
        <c:crosses val="autoZero"/>
        <c:crossBetween val="between"/>
        <c:majorUnit val="10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 Per Car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(Strategies!$I$12,Strategies!$K$12)</c:f>
              <c:strCache>
                <c:ptCount val="2"/>
                <c:pt idx="0">
                  <c:v>2018</c:v>
                </c:pt>
                <c:pt idx="1">
                  <c:v>Strategy 2 </c:v>
                </c:pt>
              </c:strCache>
            </c:strRef>
          </c:cat>
          <c:val>
            <c:numRef>
              <c:f>(Strategies!$I$18,Strategies!$K$18)</c:f>
              <c:numCache>
                <c:formatCode>_("$"* #,##0_);_("$"* \(#,##0\);_("$"* "-"??_);_(@_)</c:formatCode>
                <c:ptCount val="2"/>
                <c:pt idx="0">
                  <c:v>7947.3378400000083</c:v>
                </c:pt>
                <c:pt idx="1">
                  <c:v>8259.5452882147092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F6-7544-AEC5-07387998702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641584"/>
        <c:axId val="331124960"/>
      </c:barChart>
      <c:catAx>
        <c:axId val="3396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24960"/>
        <c:crosses val="autoZero"/>
        <c:auto val="1"/>
        <c:lblAlgn val="ctr"/>
        <c:lblOffset val="100"/>
        <c:noMultiLvlLbl val="0"/>
      </c:catAx>
      <c:valAx>
        <c:axId val="331124960"/>
        <c:scaling>
          <c:orientation val="minMax"/>
          <c:max val="100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641584"/>
        <c:crosses val="autoZero"/>
        <c:crossBetween val="between"/>
        <c:majorUnit val="2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 of Cars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(Strategies!$I$12,Strategies!$J$12)</c:f>
              <c:strCache>
                <c:ptCount val="2"/>
                <c:pt idx="0">
                  <c:v>2018</c:v>
                </c:pt>
                <c:pt idx="1">
                  <c:v>Strategy 1</c:v>
                </c:pt>
              </c:strCache>
            </c:strRef>
          </c:cat>
          <c:val>
            <c:numRef>
              <c:f>(Strategies!$I$13,Strategies!$J$13)</c:f>
              <c:numCache>
                <c:formatCode>General</c:formatCode>
                <c:ptCount val="2"/>
                <c:pt idx="0">
                  <c:v>4000</c:v>
                </c:pt>
                <c:pt idx="1">
                  <c:v>3807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20-0D4E-B0D5-26B3FACDC4A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641584"/>
        <c:axId val="331124960"/>
      </c:barChart>
      <c:catAx>
        <c:axId val="3396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24960"/>
        <c:crosses val="autoZero"/>
        <c:auto val="1"/>
        <c:lblAlgn val="ctr"/>
        <c:lblOffset val="100"/>
        <c:noMultiLvlLbl val="0"/>
      </c:catAx>
      <c:valAx>
        <c:axId val="33112496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641584"/>
        <c:crosses val="autoZero"/>
        <c:crossBetween val="between"/>
        <c:majorUnit val="1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 b="0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Net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(Strategies!$I$12,Strategies!$J$12)</c:f>
              <c:strCache>
                <c:ptCount val="2"/>
                <c:pt idx="0">
                  <c:v>2018</c:v>
                </c:pt>
                <c:pt idx="1">
                  <c:v>Strategy 1</c:v>
                </c:pt>
              </c:strCache>
            </c:strRef>
          </c:cat>
          <c:val>
            <c:numRef>
              <c:f>(Strategies!$I$17,Strategies!$J$17)</c:f>
              <c:numCache>
                <c:formatCode>_("$"* #,##0_);_("$"* \(#,##0\);_("$"* "-"??_);_(@_)</c:formatCode>
                <c:ptCount val="2"/>
                <c:pt idx="0">
                  <c:v>31789351.360000033</c:v>
                </c:pt>
                <c:pt idx="1">
                  <c:v>31039292.240000036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C6-6142-B20F-313DDFBD749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641584"/>
        <c:axId val="331124960"/>
      </c:barChart>
      <c:catAx>
        <c:axId val="3396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24960"/>
        <c:crosses val="autoZero"/>
        <c:auto val="1"/>
        <c:lblAlgn val="ctr"/>
        <c:lblOffset val="100"/>
        <c:noMultiLvlLbl val="0"/>
      </c:catAx>
      <c:valAx>
        <c:axId val="331124960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641584"/>
        <c:crosses val="autoZero"/>
        <c:crossBetween val="between"/>
        <c:majorUnit val="10000000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 Per Car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(Strategies!$I$12,Strategies!$J$12)</c:f>
              <c:strCache>
                <c:ptCount val="2"/>
                <c:pt idx="0">
                  <c:v>2018</c:v>
                </c:pt>
                <c:pt idx="1">
                  <c:v>Strategy 1</c:v>
                </c:pt>
              </c:strCache>
            </c:strRef>
          </c:cat>
          <c:val>
            <c:numRef>
              <c:f>(Strategies!$I$18,Strategies!$J$18)</c:f>
              <c:numCache>
                <c:formatCode>_("$"* #,##0_);_("$"* \(#,##0\);_("$"* "-"??_);_(@_)</c:formatCode>
                <c:ptCount val="2"/>
                <c:pt idx="0">
                  <c:v>7947.3378400000083</c:v>
                </c:pt>
                <c:pt idx="1">
                  <c:v>8153.2157184134585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C8-EF47-B5C2-C0BC51C0F56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641584"/>
        <c:axId val="331124960"/>
      </c:barChart>
      <c:catAx>
        <c:axId val="33964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124960"/>
        <c:crosses val="autoZero"/>
        <c:auto val="1"/>
        <c:lblAlgn val="ctr"/>
        <c:lblOffset val="100"/>
        <c:noMultiLvlLbl val="0"/>
      </c:catAx>
      <c:valAx>
        <c:axId val="331124960"/>
        <c:scaling>
          <c:orientation val="minMax"/>
          <c:max val="100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641584"/>
        <c:crosses val="autoZero"/>
        <c:crossBetween val="between"/>
        <c:majorUnit val="2000"/>
        <c:minorUnit val="4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0.15859</cdr:x>
      <cdr:y>0.28572</cdr:y>
    </cdr:from>
    <cdr:to>
      <cdr:x>1</cdr:x>
      <cdr:y>0.28572</cdr:y>
    </cdr:to>
    <cdr:cxnSp macro="">
      <cdr:nvCxnSpPr>
        <cdr:cNvPr id="2" name="Straight Connector 1">
          <a:extLst xmlns:a="http://schemas.openxmlformats.org/drawingml/2006/main">
            <a:ext uri="{FF2B5EF4-FFF2-40B4-BE49-F238E27FC236}">
              <a16:creationId xmlns:a16="http://schemas.microsoft.com/office/drawing/2014/main" id="{54828B69-2790-DD48-9ABF-EE68476149AD}"/>
            </a:ext>
          </a:extLst>
        </cdr:cNvPr>
        <cdr:cNvCxnSpPr/>
      </cdr:nvCxnSpPr>
      <cdr:spPr>
        <a:xfrm xmlns:a="http://schemas.openxmlformats.org/drawingml/2006/main">
          <a:off x="464047" y="1018932"/>
          <a:ext cx="2462033" cy="0"/>
        </a:xfrm>
        <a:prstGeom xmlns:a="http://schemas.openxmlformats.org/drawingml/2006/main" prst="line">
          <a:avLst/>
        </a:prstGeom>
        <a:ln xmlns:a="http://schemas.openxmlformats.org/drawingml/2006/main" w="19050" cap="flat" cmpd="sng" algn="ctr">
          <a:solidFill>
            <a:srgbClr val="00B05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0.15859</cdr:x>
      <cdr:y>0.29298</cdr:y>
    </cdr:from>
    <cdr:to>
      <cdr:x>1</cdr:x>
      <cdr:y>0.29298</cdr:y>
    </cdr:to>
    <cdr:cxnSp macro="">
      <cdr:nvCxnSpPr>
        <cdr:cNvPr id="4" name="Straight Connector 3">
          <a:extLst xmlns:a="http://schemas.openxmlformats.org/drawingml/2006/main">
            <a:ext uri="{FF2B5EF4-FFF2-40B4-BE49-F238E27FC236}">
              <a16:creationId xmlns:a16="http://schemas.microsoft.com/office/drawing/2014/main" id="{6F8D3518-0E52-944A-89A7-2EFE5F55C74B}"/>
            </a:ext>
          </a:extLst>
        </cdr:cNvPr>
        <cdr:cNvCxnSpPr/>
      </cdr:nvCxnSpPr>
      <cdr:spPr>
        <a:xfrm xmlns:a="http://schemas.openxmlformats.org/drawingml/2006/main">
          <a:off x="464047" y="1044831"/>
          <a:ext cx="2462033" cy="0"/>
        </a:xfrm>
        <a:prstGeom xmlns:a="http://schemas.openxmlformats.org/drawingml/2006/main" prst="line">
          <a:avLst/>
        </a:prstGeom>
        <a:ln xmlns:a="http://schemas.openxmlformats.org/drawingml/2006/main" w="19050" cap="flat" cmpd="sng" algn="ctr">
          <a:solidFill>
            <a:srgbClr val="00B05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0.15859</cdr:x>
      <cdr:y>0.29455</cdr:y>
    </cdr:from>
    <cdr:to>
      <cdr:x>1</cdr:x>
      <cdr:y>0.29455</cdr:y>
    </cdr:to>
    <cdr:cxnSp macro="">
      <cdr:nvCxnSpPr>
        <cdr:cNvPr id="2" name="Straight Connector 1">
          <a:extLst xmlns:a="http://schemas.openxmlformats.org/drawingml/2006/main">
            <a:ext uri="{FF2B5EF4-FFF2-40B4-BE49-F238E27FC236}">
              <a16:creationId xmlns:a16="http://schemas.microsoft.com/office/drawing/2014/main" id="{6F8D3518-0E52-944A-89A7-2EFE5F55C74B}"/>
            </a:ext>
          </a:extLst>
        </cdr:cNvPr>
        <cdr:cNvCxnSpPr/>
      </cdr:nvCxnSpPr>
      <cdr:spPr>
        <a:xfrm xmlns:a="http://schemas.openxmlformats.org/drawingml/2006/main">
          <a:off x="464047" y="1050423"/>
          <a:ext cx="2462033" cy="0"/>
        </a:xfrm>
        <a:prstGeom xmlns:a="http://schemas.openxmlformats.org/drawingml/2006/main" prst="line">
          <a:avLst/>
        </a:prstGeom>
        <a:ln xmlns:a="http://schemas.openxmlformats.org/drawingml/2006/main" w="19050" cap="flat" cmpd="sng" algn="ctr">
          <a:solidFill>
            <a:srgbClr val="00B05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0.15859</cdr:x>
      <cdr:y>0.29109</cdr:y>
    </cdr:from>
    <cdr:to>
      <cdr:x>1</cdr:x>
      <cdr:y>0.29109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DAC25149-9D44-9349-B396-FCCCB1DD5808}"/>
            </a:ext>
          </a:extLst>
        </cdr:cNvPr>
        <cdr:cNvCxnSpPr/>
      </cdr:nvCxnSpPr>
      <cdr:spPr>
        <a:xfrm xmlns:a="http://schemas.openxmlformats.org/drawingml/2006/main">
          <a:off x="464047" y="1038065"/>
          <a:ext cx="2462033" cy="0"/>
        </a:xfrm>
        <a:prstGeom xmlns:a="http://schemas.openxmlformats.org/drawingml/2006/main" prst="line">
          <a:avLst/>
        </a:prstGeom>
        <a:ln xmlns:a="http://schemas.openxmlformats.org/drawingml/2006/main" w="9525" cap="flat" cmpd="sng" algn="ctr">
          <a:solidFill>
            <a:srgbClr val="FF000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0.15859</cdr:x>
      <cdr:y>0.29412</cdr:y>
    </cdr:from>
    <cdr:to>
      <cdr:x>1</cdr:x>
      <cdr:y>0.29412</cdr:y>
    </cdr:to>
    <cdr:cxnSp macro="">
      <cdr:nvCxnSpPr>
        <cdr:cNvPr id="2" name="Straight Connector 1">
          <a:extLst xmlns:a="http://schemas.openxmlformats.org/drawingml/2006/main">
            <a:ext uri="{FF2B5EF4-FFF2-40B4-BE49-F238E27FC236}">
              <a16:creationId xmlns:a16="http://schemas.microsoft.com/office/drawing/2014/main" id="{78DB6FF3-9292-0442-A1A3-4F8425392933}"/>
            </a:ext>
          </a:extLst>
        </cdr:cNvPr>
        <cdr:cNvCxnSpPr/>
      </cdr:nvCxnSpPr>
      <cdr:spPr>
        <a:xfrm xmlns:a="http://schemas.openxmlformats.org/drawingml/2006/main">
          <a:off x="464047" y="1048890"/>
          <a:ext cx="2462033" cy="0"/>
        </a:xfrm>
        <a:prstGeom xmlns:a="http://schemas.openxmlformats.org/drawingml/2006/main" prst="line">
          <a:avLst/>
        </a:prstGeom>
        <a:ln xmlns:a="http://schemas.openxmlformats.org/drawingml/2006/main" w="19050" cap="flat" cmpd="sng" algn="ctr">
          <a:solidFill>
            <a:srgbClr val="00B050"/>
          </a:solidFill>
          <a:prstDash val="dash"/>
          <a:round/>
          <a:headEnd type="none" w="med" len="med"/>
          <a:tailEnd type="none" w="med" len="med"/>
        </a:ln>
      </cdr:spPr>
      <cdr:style>
        <a:lnRef xmlns:a="http://schemas.openxmlformats.org/drawingml/2006/main" idx="0">
          <a:scrgbClr r="0" g="0" b="0"/>
        </a:lnRef>
        <a:fillRef xmlns:a="http://schemas.openxmlformats.org/drawingml/2006/main" idx="0">
          <a:scrgbClr r="0" g="0" b="0"/>
        </a:fillRef>
        <a:effectRef xmlns:a="http://schemas.openxmlformats.org/drawingml/2006/main" idx="0">
          <a:scrgbClr r="0" g="0" b="0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35C38-B745-0B4A-9FFB-A0CF00E5E1EA}" type="datetimeFigureOut">
              <a:rPr lang="en-US" smtClean="0"/>
              <a:t>8/25/20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77FB9-84E0-C542-8556-AAB3A7716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293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-give some recommendations about...</a:t>
            </a:r>
          </a:p>
          <a:p>
            <a:r>
              <a:rPr lang="en-US" dirty="0"/>
              <a:t>-to make better decisions about the cars you will purchase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446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-we will </a:t>
            </a:r>
            <a:r>
              <a:rPr lang="en-US" dirty="0" err="1"/>
              <a:t>analyse</a:t>
            </a:r>
            <a:r>
              <a:rPr lang="en-US" dirty="0"/>
              <a:t> the data what if we remove the least profitable 100 models from the fleet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21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-since the decrease in gross revenue will be less than the decrease in cost </a:t>
            </a:r>
          </a:p>
          <a:p>
            <a:r>
              <a:rPr lang="en-US" dirty="0"/>
              <a:t>-which means the net revenue will not be affected as much as </a:t>
            </a:r>
          </a:p>
          <a:p>
            <a:r>
              <a:rPr lang="en-US" dirty="0"/>
              <a:t>-ALSO WE CAN MAKE UP REVENUE BY SELLING THE CARS WE REMOVED FROM THE FLEET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338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SHOULD SAY THAT WE EXPECT TO HAVE THESE RESULTS IF THE DEMAND WOULD BE CONSISTENT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36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-purpose of my 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70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--which tells us how I decided the data I used for my research</a:t>
            </a:r>
          </a:p>
          <a:p>
            <a:r>
              <a:rPr lang="en-US" dirty="0"/>
              <a:t>-relation between the net revenue per branch and whether it is an airport location. </a:t>
            </a:r>
          </a:p>
          <a:p>
            <a:r>
              <a:rPr lang="en-US" dirty="0"/>
              <a:t>-but there was not a strong relation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98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-want to talk about baseline data from 2018 and key metrics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382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-if the demand is consistent, we will have...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076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-can be thought combination of S2 &amp; S3</a:t>
            </a:r>
          </a:p>
          <a:p>
            <a:r>
              <a:rPr lang="en-US" dirty="0"/>
              <a:t>-replace the least profitable 100 models with the most profitable 100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839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-after the replacement, we will have 46 more cars compared to 2018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75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-assume to add 3 times more the most profitable 50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00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-there will be a jump in number of cars as we add more cars to our fleet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C77FB9-84E0-C542-8556-AAB3A7716C2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79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39324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740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427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84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443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584026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71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841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623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164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7566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0581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9A0307B0-73EC-764C-8AFC-577FD88136E7}" type="datetimeFigureOut">
              <a:rPr lang="en-US" smtClean="0"/>
              <a:t>8/25/20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98390810-8734-694E-A658-BC0078C7F46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5795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www.pngall.com/goal-png" TargetMode="Externa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B4D1-280A-614B-9B3F-B36C4523E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1181" y="3429000"/>
            <a:ext cx="8361229" cy="2098226"/>
          </a:xfrm>
        </p:spPr>
        <p:txBody>
          <a:bodyPr/>
          <a:lstStyle/>
          <a:p>
            <a:pPr algn="r"/>
            <a:r>
              <a:rPr lang="en-US" dirty="0"/>
              <a:t>Rental car fleet planning</a:t>
            </a:r>
            <a:br>
              <a:rPr lang="en-US" dirty="0"/>
            </a:br>
            <a:br>
              <a:rPr lang="en-US" dirty="0"/>
            </a:br>
            <a:r>
              <a:rPr lang="en-US" sz="2800" dirty="0" err="1"/>
              <a:t>busra</a:t>
            </a:r>
            <a:r>
              <a:rPr lang="en-US" sz="2800" dirty="0"/>
              <a:t> </a:t>
            </a:r>
            <a:r>
              <a:rPr lang="en-US" sz="2800" dirty="0" err="1"/>
              <a:t>kurt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932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EDAF1-1AE7-654A-8AEC-3AB862AD7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40EEA-14C5-2A43-805C-B92F127BEB6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Remove least profitable 100 models (193 cars)</a:t>
            </a:r>
          </a:p>
        </p:txBody>
      </p:sp>
    </p:spTree>
    <p:extLst>
      <p:ext uri="{BB962C8B-B14F-4D97-AF65-F5344CB8AC3E}">
        <p14:creationId xmlns:p14="http://schemas.microsoft.com/office/powerpoint/2010/main" val="647819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FC9BC-A378-764D-AE98-335DA3F75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1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45F2DBF-570A-8A4B-BD97-17D8DD086A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0429378"/>
              </p:ext>
            </p:extLst>
          </p:nvPr>
        </p:nvGraphicFramePr>
        <p:xfrm>
          <a:off x="1213462" y="2148174"/>
          <a:ext cx="292608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CB70EBD-292A-A047-AA20-533BFBE5F7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0310793"/>
              </p:ext>
            </p:extLst>
          </p:nvPr>
        </p:nvGraphicFramePr>
        <p:xfrm>
          <a:off x="4952205" y="2159937"/>
          <a:ext cx="292608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8CFC90D-B481-D541-848E-2201E594BB05}"/>
              </a:ext>
            </a:extLst>
          </p:cNvPr>
          <p:cNvCxnSpPr/>
          <p:nvPr/>
        </p:nvCxnSpPr>
        <p:spPr>
          <a:xfrm>
            <a:off x="1677509" y="3171927"/>
            <a:ext cx="2462033" cy="0"/>
          </a:xfrm>
          <a:prstGeom prst="line">
            <a:avLst/>
          </a:prstGeom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EA9E67C-0CA3-3943-A4E3-26065C1E76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2148102"/>
              </p:ext>
            </p:extLst>
          </p:nvPr>
        </p:nvGraphicFramePr>
        <p:xfrm>
          <a:off x="8690948" y="2171700"/>
          <a:ext cx="292608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756984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27D8B-63C4-B343-B377-B29D7F802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A84BCDC-4835-B04C-9EB9-F306761D618E}"/>
              </a:ext>
            </a:extLst>
          </p:cNvPr>
          <p:cNvGraphicFramePr>
            <a:graphicFrameLocks noGrp="1"/>
          </p:cNvGraphicFramePr>
          <p:nvPr>
            <p:ph sz="quarter" idx="13"/>
          </p:nvPr>
        </p:nvGraphicFramePr>
        <p:xfrm>
          <a:off x="2026922" y="1605918"/>
          <a:ext cx="8290556" cy="45662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72639">
                  <a:extLst>
                    <a:ext uri="{9D8B030D-6E8A-4147-A177-3AD203B41FA5}">
                      <a16:colId xmlns:a16="http://schemas.microsoft.com/office/drawing/2014/main" val="4268651192"/>
                    </a:ext>
                  </a:extLst>
                </a:gridCol>
                <a:gridCol w="2072639">
                  <a:extLst>
                    <a:ext uri="{9D8B030D-6E8A-4147-A177-3AD203B41FA5}">
                      <a16:colId xmlns:a16="http://schemas.microsoft.com/office/drawing/2014/main" val="1135639020"/>
                    </a:ext>
                  </a:extLst>
                </a:gridCol>
                <a:gridCol w="2072639">
                  <a:extLst>
                    <a:ext uri="{9D8B030D-6E8A-4147-A177-3AD203B41FA5}">
                      <a16:colId xmlns:a16="http://schemas.microsoft.com/office/drawing/2014/main" val="4248020603"/>
                    </a:ext>
                  </a:extLst>
                </a:gridCol>
                <a:gridCol w="2072639">
                  <a:extLst>
                    <a:ext uri="{9D8B030D-6E8A-4147-A177-3AD203B41FA5}">
                      <a16:colId xmlns:a16="http://schemas.microsoft.com/office/drawing/2014/main" val="2215906542"/>
                    </a:ext>
                  </a:extLst>
                </a:gridCol>
              </a:tblGrid>
              <a:tr h="761047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Strategy 1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Strategy 2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Strategy 3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79180551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Number of Cars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-5%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7%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1%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0625904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Gross Revenue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-4%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9%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3%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8138626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Cost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-5%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7%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1%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9334471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Net Revenue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-2%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11%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6%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85058391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Net Revenue Per Car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3%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4%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5%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5848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3834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65D55-003D-E943-AFA6-5D4FB7454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4738C-4872-FA4A-AF57-E471094D00F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800" dirty="0"/>
              <a:t>Strategy 2 &amp; Strategy 3 are more promising but;</a:t>
            </a:r>
          </a:p>
          <a:p>
            <a:pPr marL="0" indent="0">
              <a:buNone/>
            </a:pPr>
            <a:endParaRPr lang="en-US" sz="2800" dirty="0"/>
          </a:p>
          <a:p>
            <a:pPr lvl="1"/>
            <a:r>
              <a:rPr lang="en-US" sz="2800" dirty="0"/>
              <a:t>More data needed</a:t>
            </a:r>
          </a:p>
          <a:p>
            <a:pPr lvl="1"/>
            <a:r>
              <a:rPr lang="en-US" sz="2800" dirty="0"/>
              <a:t>Fund more to research</a:t>
            </a:r>
          </a:p>
        </p:txBody>
      </p:sp>
    </p:spTree>
    <p:extLst>
      <p:ext uri="{BB962C8B-B14F-4D97-AF65-F5344CB8AC3E}">
        <p14:creationId xmlns:p14="http://schemas.microsoft.com/office/powerpoint/2010/main" val="761794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5CA3-3774-A145-96B7-096E893A1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284" y="2165684"/>
            <a:ext cx="9721516" cy="1732548"/>
          </a:xfrm>
        </p:spPr>
        <p:txBody>
          <a:bodyPr>
            <a:normAutofit/>
          </a:bodyPr>
          <a:lstStyle/>
          <a:p>
            <a:pPr algn="ctr"/>
            <a:r>
              <a:rPr lang="en-US" sz="96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251391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0DE1D-D626-BB4D-B7C7-38914BB9F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8102" y="1295402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E7DFE-91B6-D348-8144-3F351CCCE29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4501189" cy="3424107"/>
          </a:xfrm>
        </p:spPr>
        <p:txBody>
          <a:bodyPr/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minimizing costs &amp;</a:t>
            </a:r>
          </a:p>
          <a:p>
            <a:pPr marL="0" indent="0" algn="ctr">
              <a:buNone/>
            </a:pPr>
            <a:r>
              <a:rPr lang="en-US" sz="3200" dirty="0"/>
              <a:t> maximizing revenue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B6BB6-78A6-1F4B-9A5A-1727FF9B7707}"/>
              </a:ext>
            </a:extLst>
          </p:cNvPr>
          <p:cNvSpPr txBox="1">
            <a:spLocks/>
          </p:cNvSpPr>
          <p:nvPr/>
        </p:nvSpPr>
        <p:spPr>
          <a:xfrm>
            <a:off x="7262442" y="2138491"/>
            <a:ext cx="4501189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maximizing net revenue</a:t>
            </a:r>
            <a:endParaRPr lang="en-US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3CD64931-0D82-E149-A017-3499F9C16EDF}"/>
              </a:ext>
            </a:extLst>
          </p:cNvPr>
          <p:cNvSpPr/>
          <p:nvPr/>
        </p:nvSpPr>
        <p:spPr>
          <a:xfrm>
            <a:off x="5706408" y="3429000"/>
            <a:ext cx="1264589" cy="421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sitting, sign, orange, table&#10;&#10;Description automatically generated">
            <a:extLst>
              <a:ext uri="{FF2B5EF4-FFF2-40B4-BE49-F238E27FC236}">
                <a16:creationId xmlns:a16="http://schemas.microsoft.com/office/drawing/2014/main" id="{E89A5E46-3EB6-D646-AE92-93789A8E3C3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807044" y="407135"/>
            <a:ext cx="2570436" cy="195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18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D0D74-617A-0D4F-88EA-F97139A5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ACDCD-A3E8-3642-936A-35D8DD63D1B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Variable determined by using </a:t>
            </a:r>
          </a:p>
          <a:p>
            <a:pPr lvl="1"/>
            <a:r>
              <a:rPr lang="en-US" sz="3600" dirty="0"/>
              <a:t>Net Revenue</a:t>
            </a:r>
          </a:p>
          <a:p>
            <a:pPr lvl="1"/>
            <a:r>
              <a:rPr lang="en-US" sz="3600" dirty="0"/>
              <a:t>Number of Rental </a:t>
            </a:r>
          </a:p>
        </p:txBody>
      </p:sp>
    </p:spTree>
    <p:extLst>
      <p:ext uri="{BB962C8B-B14F-4D97-AF65-F5344CB8AC3E}">
        <p14:creationId xmlns:p14="http://schemas.microsoft.com/office/powerpoint/2010/main" val="2236585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97087-DC77-8243-8930-AB0EDB261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(2018)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16A8998-E721-8D40-A9F9-FFDBCB155F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358202"/>
              </p:ext>
            </p:extLst>
          </p:nvPr>
        </p:nvGraphicFramePr>
        <p:xfrm>
          <a:off x="3052805" y="2350757"/>
          <a:ext cx="6086390" cy="4229215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3043195">
                  <a:extLst>
                    <a:ext uri="{9D8B030D-6E8A-4147-A177-3AD203B41FA5}">
                      <a16:colId xmlns:a16="http://schemas.microsoft.com/office/drawing/2014/main" val="2021695533"/>
                    </a:ext>
                  </a:extLst>
                </a:gridCol>
                <a:gridCol w="3043195">
                  <a:extLst>
                    <a:ext uri="{9D8B030D-6E8A-4147-A177-3AD203B41FA5}">
                      <a16:colId xmlns:a16="http://schemas.microsoft.com/office/drawing/2014/main" val="774507685"/>
                    </a:ext>
                  </a:extLst>
                </a:gridCol>
              </a:tblGrid>
              <a:tr h="84584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u="none" strike="noStrike" dirty="0">
                          <a:effectLst/>
                        </a:rPr>
                        <a:t>Number of cars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ctr"/>
                      <a:endParaRPr lang="en-US" sz="1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4000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2125827"/>
                  </a:ext>
                </a:extLst>
              </a:tr>
              <a:tr h="8458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Gross Revenue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 $    64,866,040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69495261"/>
                  </a:ext>
                </a:extLst>
              </a:tr>
              <a:tr h="8458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Costs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 $    33,076,689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0955580"/>
                  </a:ext>
                </a:extLst>
              </a:tr>
              <a:tr h="8458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Net Revenue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 $    31,789,351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19630360"/>
                  </a:ext>
                </a:extLst>
              </a:tr>
              <a:tr h="8458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Net Revenue per Car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effectLst/>
                        </a:rPr>
                        <a:t> $             7,947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731006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7674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27D8B-63C4-B343-B377-B29D7F802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A84BCDC-4835-B04C-9EB9-F306761D618E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983743217"/>
              </p:ext>
            </p:extLst>
          </p:nvPr>
        </p:nvGraphicFramePr>
        <p:xfrm>
          <a:off x="2026922" y="1605918"/>
          <a:ext cx="8290556" cy="456628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72639">
                  <a:extLst>
                    <a:ext uri="{9D8B030D-6E8A-4147-A177-3AD203B41FA5}">
                      <a16:colId xmlns:a16="http://schemas.microsoft.com/office/drawing/2014/main" val="4268651192"/>
                    </a:ext>
                  </a:extLst>
                </a:gridCol>
                <a:gridCol w="2072639">
                  <a:extLst>
                    <a:ext uri="{9D8B030D-6E8A-4147-A177-3AD203B41FA5}">
                      <a16:colId xmlns:a16="http://schemas.microsoft.com/office/drawing/2014/main" val="1135639020"/>
                    </a:ext>
                  </a:extLst>
                </a:gridCol>
                <a:gridCol w="2072639">
                  <a:extLst>
                    <a:ext uri="{9D8B030D-6E8A-4147-A177-3AD203B41FA5}">
                      <a16:colId xmlns:a16="http://schemas.microsoft.com/office/drawing/2014/main" val="4248020603"/>
                    </a:ext>
                  </a:extLst>
                </a:gridCol>
                <a:gridCol w="2072639">
                  <a:extLst>
                    <a:ext uri="{9D8B030D-6E8A-4147-A177-3AD203B41FA5}">
                      <a16:colId xmlns:a16="http://schemas.microsoft.com/office/drawing/2014/main" val="2215906542"/>
                    </a:ext>
                  </a:extLst>
                </a:gridCol>
              </a:tblGrid>
              <a:tr h="761047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Strategy 1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Strategy 2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ctr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Strategy 3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79180551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Number of Cars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-5%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7%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1%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70625904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Gross Revenue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-4%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9%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3%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8138626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Cost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-5%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7%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1%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9334471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Net Revenue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-2%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11%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effectLst/>
                        </a:rPr>
                        <a:t>6%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85058391"/>
                  </a:ext>
                </a:extLst>
              </a:tr>
              <a:tr h="761047"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1800" b="1" u="none" strike="noStrike" dirty="0">
                          <a:effectLst/>
                        </a:rPr>
                        <a:t>Increase in Net Revenue Per Car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3%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4%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lvl="0" algn="ctr" fontAlgn="b">
                        <a:lnSpc>
                          <a:spcPct val="100000"/>
                        </a:lnSpc>
                      </a:pPr>
                      <a:r>
                        <a:rPr lang="en-US" sz="2000" b="1" u="none" strike="noStrike" dirty="0">
                          <a:solidFill>
                            <a:srgbClr val="00B050"/>
                          </a:solidFill>
                          <a:effectLst/>
                        </a:rPr>
                        <a:t>5%</a:t>
                      </a:r>
                      <a:endParaRPr lang="en-US" sz="2000" b="1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5848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1247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32564-8DDD-334C-9BEB-3D51F3152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7316E-C2B0-E746-BA47-CD2D8B89B8D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Remove the least profitable 100 models (193 cars)</a:t>
            </a:r>
          </a:p>
          <a:p>
            <a:endParaRPr lang="en-US" sz="2800" dirty="0"/>
          </a:p>
          <a:p>
            <a:r>
              <a:rPr lang="en-US" sz="2800" dirty="0"/>
              <a:t>Add the most profitable 100 models (239 cars)</a:t>
            </a:r>
          </a:p>
        </p:txBody>
      </p:sp>
    </p:spTree>
    <p:extLst>
      <p:ext uri="{BB962C8B-B14F-4D97-AF65-F5344CB8AC3E}">
        <p14:creationId xmlns:p14="http://schemas.microsoft.com/office/powerpoint/2010/main" val="1999690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13805-2C09-CB49-BA33-908BA617B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3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FFA9F2B-6D3A-BF48-B64B-56AE76995913}"/>
              </a:ext>
            </a:extLst>
          </p:cNvPr>
          <p:cNvGraphicFramePr>
            <a:graphicFrameLocks/>
          </p:cNvGraphicFramePr>
          <p:nvPr/>
        </p:nvGraphicFramePr>
        <p:xfrm>
          <a:off x="1136822" y="2298384"/>
          <a:ext cx="292608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D80B7C9-CF7D-EB45-B3A4-07B7549E98A7}"/>
              </a:ext>
            </a:extLst>
          </p:cNvPr>
          <p:cNvGraphicFramePr>
            <a:graphicFrameLocks/>
          </p:cNvGraphicFramePr>
          <p:nvPr/>
        </p:nvGraphicFramePr>
        <p:xfrm>
          <a:off x="5002640" y="2298384"/>
          <a:ext cx="292608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29D2DA3-6D5D-BC42-B647-47E7DF36A35C}"/>
              </a:ext>
            </a:extLst>
          </p:cNvPr>
          <p:cNvGraphicFramePr>
            <a:graphicFrameLocks/>
          </p:cNvGraphicFramePr>
          <p:nvPr/>
        </p:nvGraphicFramePr>
        <p:xfrm>
          <a:off x="8868459" y="2298384"/>
          <a:ext cx="292608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F935ABA-8F5C-9240-A8A8-24ED15F9BA0C}"/>
              </a:ext>
            </a:extLst>
          </p:cNvPr>
          <p:cNvCxnSpPr>
            <a:cxnSpLocks/>
          </p:cNvCxnSpPr>
          <p:nvPr/>
        </p:nvCxnSpPr>
        <p:spPr>
          <a:xfrm>
            <a:off x="1600869" y="3316861"/>
            <a:ext cx="2346291" cy="0"/>
          </a:xfrm>
          <a:prstGeom prst="line">
            <a:avLst/>
          </a:prstGeom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935ABA-8F5C-9240-A8A8-24ED15F9BA0C}"/>
              </a:ext>
            </a:extLst>
          </p:cNvPr>
          <p:cNvCxnSpPr>
            <a:cxnSpLocks/>
          </p:cNvCxnSpPr>
          <p:nvPr/>
        </p:nvCxnSpPr>
        <p:spPr>
          <a:xfrm>
            <a:off x="5512407" y="3334084"/>
            <a:ext cx="2275233" cy="0"/>
          </a:xfrm>
          <a:prstGeom prst="line">
            <a:avLst/>
          </a:prstGeom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F935ABA-8F5C-9240-A8A8-24ED15F9BA0C}"/>
              </a:ext>
            </a:extLst>
          </p:cNvPr>
          <p:cNvCxnSpPr>
            <a:cxnSpLocks/>
          </p:cNvCxnSpPr>
          <p:nvPr/>
        </p:nvCxnSpPr>
        <p:spPr>
          <a:xfrm>
            <a:off x="9318487" y="3344188"/>
            <a:ext cx="2233433" cy="0"/>
          </a:xfrm>
          <a:prstGeom prst="line">
            <a:avLst/>
          </a:prstGeom>
          <a:ln w="19050" cap="flat" cmpd="sng" algn="ctr">
            <a:solidFill>
              <a:srgbClr val="00B05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9306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83D3E-4F49-9D4A-B045-975848AA0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41902-39F6-2047-B277-6798E87EC36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Add 3x more the most profitable 50 models. </a:t>
            </a:r>
          </a:p>
          <a:p>
            <a:pPr marL="0" indent="0">
              <a:buNone/>
            </a:pPr>
            <a:r>
              <a:rPr lang="en-US" sz="2800" dirty="0"/>
              <a:t>    (3*95=285 cars)</a:t>
            </a:r>
          </a:p>
        </p:txBody>
      </p:sp>
    </p:spTree>
    <p:extLst>
      <p:ext uri="{BB962C8B-B14F-4D97-AF65-F5344CB8AC3E}">
        <p14:creationId xmlns:p14="http://schemas.microsoft.com/office/powerpoint/2010/main" val="1852220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CAC86-BADB-C047-BF1D-9B82819C9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 2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8D50832-9141-F64D-A5AB-A3009A660675}"/>
              </a:ext>
            </a:extLst>
          </p:cNvPr>
          <p:cNvGraphicFramePr>
            <a:graphicFrameLocks/>
          </p:cNvGraphicFramePr>
          <p:nvPr/>
        </p:nvGraphicFramePr>
        <p:xfrm>
          <a:off x="1149179" y="2218449"/>
          <a:ext cx="292608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9900DAB-5103-6C4F-9751-87F6107BD4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2582955"/>
              </p:ext>
            </p:extLst>
          </p:nvPr>
        </p:nvGraphicFramePr>
        <p:xfrm>
          <a:off x="4956295" y="2218449"/>
          <a:ext cx="292608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84A66F7-E1CA-8344-AC10-A92D43D19D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1778645"/>
              </p:ext>
            </p:extLst>
          </p:nvPr>
        </p:nvGraphicFramePr>
        <p:xfrm>
          <a:off x="8763412" y="2218449"/>
          <a:ext cx="292608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0309130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{DC716FFE-FF52-F543-A7E8-7405E5B49BF9}tf10001072</Template>
  <TotalTime>9054</TotalTime>
  <Words>526</Words>
  <Application>Microsoft Macintosh PowerPoint</Application>
  <PresentationFormat>Widescreen</PresentationFormat>
  <Paragraphs>129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Franklin Gothic Book</vt:lpstr>
      <vt:lpstr>Crop</vt:lpstr>
      <vt:lpstr>Rental car fleet planning  busra kurt</vt:lpstr>
      <vt:lpstr>GOAL</vt:lpstr>
      <vt:lpstr>Evaluation Criteria</vt:lpstr>
      <vt:lpstr>Baseline (2018)</vt:lpstr>
      <vt:lpstr>Summary</vt:lpstr>
      <vt:lpstr>Strategy 3</vt:lpstr>
      <vt:lpstr>Strategy 3</vt:lpstr>
      <vt:lpstr>Strategy 2</vt:lpstr>
      <vt:lpstr>Strategy 2</vt:lpstr>
      <vt:lpstr>Strategy 1</vt:lpstr>
      <vt:lpstr>Strategy 1</vt:lpstr>
      <vt:lpstr>Summary</vt:lpstr>
      <vt:lpstr>Recommendation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busra kurt</dc:creator>
  <cp:lastModifiedBy>busra kurt</cp:lastModifiedBy>
  <cp:revision>33</cp:revision>
  <dcterms:created xsi:type="dcterms:W3CDTF">2020-08-19T20:39:22Z</dcterms:created>
  <dcterms:modified xsi:type="dcterms:W3CDTF">2020-08-28T02:15:10Z</dcterms:modified>
</cp:coreProperties>
</file>

<file path=docProps/thumbnail.jpeg>
</file>